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57" r:id="rId4"/>
    <p:sldId id="300" r:id="rId5"/>
    <p:sldId id="293" r:id="rId6"/>
    <p:sldId id="301" r:id="rId7"/>
    <p:sldId id="303" r:id="rId8"/>
    <p:sldId id="304" r:id="rId9"/>
    <p:sldId id="306" r:id="rId10"/>
    <p:sldId id="278" r:id="rId11"/>
    <p:sldId id="29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ne Wiegelmann Alfandary" initials="JWA" lastIdx="1" clrIdx="0">
    <p:extLst>
      <p:ext uri="{19B8F6BF-5375-455C-9EA6-DF929625EA0E}">
        <p15:presenceInfo xmlns:p15="http://schemas.microsoft.com/office/powerpoint/2012/main" userId="S::jwiegelmann@perforce.com::eef66e00-6614-4679-9e7b-6f90f6187693" providerId="AD"/>
      </p:ext>
    </p:extLst>
  </p:cmAuthor>
  <p:cmAuthor id="2" name="Genesis Thomas" initials="GT" lastIdx="3" clrIdx="1">
    <p:extLst>
      <p:ext uri="{19B8F6BF-5375-455C-9EA6-DF929625EA0E}">
        <p15:presenceInfo xmlns:p15="http://schemas.microsoft.com/office/powerpoint/2012/main" userId="S::gthomas@perforce.com::22d69a7f-b980-4454-927e-6fb784a026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7942"/>
    <a:srgbClr val="415563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14"/>
    <p:restoredTop sz="78639" autoAdjust="0"/>
  </p:normalViewPr>
  <p:slideViewPr>
    <p:cSldViewPr snapToGrid="0" snapToObjects="1">
      <p:cViewPr varScale="1">
        <p:scale>
          <a:sx n="99" d="100"/>
          <a:sy n="99" d="100"/>
        </p:scale>
        <p:origin x="20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0D7D9-1678-4449-A14B-AF0B1151F630}" type="datetimeFigureOut">
              <a:rPr lang="en-IL" smtClean="0"/>
              <a:t>4/11/23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5C85E-4087-4000-AF7D-E9AB231E318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94915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5C85E-4087-4000-AF7D-E9AB231E318A}" type="slidenum">
              <a:rPr lang="en-IL" smtClean="0"/>
              <a:t>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813259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5C85E-4087-4000-AF7D-E9AB231E318A}" type="slidenum">
              <a:rPr lang="en-IL" smtClean="0"/>
              <a:t>6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88339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5C85E-4087-4000-AF7D-E9AB231E318A}" type="slidenum">
              <a:rPr lang="en-IL" smtClean="0"/>
              <a:t>7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43064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5C85E-4087-4000-AF7D-E9AB231E318A}" type="slidenum">
              <a:rPr lang="en-IL" smtClean="0"/>
              <a:t>8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12774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5C85E-4087-4000-AF7D-E9AB231E318A}" type="slidenum">
              <a:rPr lang="en-IL" smtClean="0"/>
              <a:t>9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21056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D4F526-0903-E547-ADEF-8F74CBC13F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8F1302E0-10EB-344F-AD39-FDB62A1AB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754" y="1847117"/>
            <a:ext cx="11347938" cy="467213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bg1"/>
                </a:solidFill>
                <a:effectLst>
                  <a:outerShdw blurRad="127000" dist="63500" dir="5400000" sx="99000" sy="99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4ED339F-9EA4-C74D-BD28-06D5E4A531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2407505"/>
            <a:ext cx="11347938" cy="27024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Additional information (name, company, etc.)  |  </a:t>
            </a:r>
            <a:r>
              <a:rPr lang="en-US" dirty="0" err="1"/>
              <a:t>mONTH</a:t>
            </a:r>
            <a:r>
              <a:rPr lang="en-US" dirty="0"/>
              <a:t> XX, 20XX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351A510-DA7A-E24D-B8E5-A9D925A08EA3}"/>
              </a:ext>
            </a:extLst>
          </p:cNvPr>
          <p:cNvSpPr txBox="1">
            <a:spLocks/>
          </p:cNvSpPr>
          <p:nvPr userDrawn="1"/>
        </p:nvSpPr>
        <p:spPr>
          <a:xfrm>
            <a:off x="1" y="6555732"/>
            <a:ext cx="12192000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dirty="0">
                <a:solidFill>
                  <a:schemeClr val="accent1"/>
                </a:solidFill>
                <a:latin typeface="+mn-lt"/>
                <a:ea typeface="Avenir Next" charset="0"/>
                <a:cs typeface="Avenir Next" charset="0"/>
              </a:rPr>
              <a:t>Perfecto by Perforce © 2023 Perforce Software, Inc.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022E82-B7B9-5E4F-ACB6-C1A6A4111D8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32566" y="294909"/>
            <a:ext cx="29464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14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433139C-006F-564A-8F77-1196D099A085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ABC1369-1C21-A749-B7CC-762B419FE709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98C5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D399512-55CF-124C-B3DC-95CAD20A0B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CAD7B4F8-F5A0-224A-984D-AC55937EB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8719"/>
            <a:ext cx="10515600" cy="490281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681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2D9C9-D407-EF4F-B600-52D6DEEE5B4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22275" y="1421093"/>
            <a:ext cx="11387138" cy="4657725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798013D5-F73D-254D-93C6-BB3B430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512432"/>
            <a:ext cx="11387683" cy="467213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E025C1-B29D-1846-848A-D815A88A7EE5}"/>
              </a:ext>
            </a:extLst>
          </p:cNvPr>
          <p:cNvSpPr/>
          <p:nvPr userDrawn="1"/>
        </p:nvSpPr>
        <p:spPr>
          <a:xfrm>
            <a:off x="0" y="6500191"/>
            <a:ext cx="12192000" cy="35780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4853D4A-BE8C-E944-9A6F-3D29CDFC8477}"/>
              </a:ext>
            </a:extLst>
          </p:cNvPr>
          <p:cNvSpPr txBox="1">
            <a:spLocks/>
          </p:cNvSpPr>
          <p:nvPr userDrawn="1"/>
        </p:nvSpPr>
        <p:spPr>
          <a:xfrm>
            <a:off x="6547899" y="6546507"/>
            <a:ext cx="5536399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dirty="0" err="1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perfecto.io</a:t>
            </a:r>
            <a:endParaRPr lang="en-US" sz="900" dirty="0">
              <a:solidFill>
                <a:schemeClr val="bg1">
                  <a:lumMod val="75000"/>
                </a:schemeClr>
              </a:solidFill>
              <a:latin typeface="+mn-lt"/>
              <a:ea typeface="Avenir Next" charset="0"/>
              <a:cs typeface="Avenir Next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F311C3B-49EF-204C-A9B0-7A8DADA3D945}"/>
              </a:ext>
            </a:extLst>
          </p:cNvPr>
          <p:cNvSpPr txBox="1">
            <a:spLocks/>
          </p:cNvSpPr>
          <p:nvPr userDrawn="1"/>
        </p:nvSpPr>
        <p:spPr>
          <a:xfrm>
            <a:off x="59634" y="6555732"/>
            <a:ext cx="5933662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D6DD8-E529-3D4C-A733-A30368C8924B}" type="slidenum">
              <a:rPr lang="en-US" sz="900" smtClean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  |  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 by Perforce © 2023 Perforce Software, Inc.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D5DA15-C308-6A4D-9112-5B9185BCF033}"/>
              </a:ext>
            </a:extLst>
          </p:cNvPr>
          <p:cNvSpPr/>
          <p:nvPr userDrawn="1"/>
        </p:nvSpPr>
        <p:spPr>
          <a:xfrm>
            <a:off x="0" y="6467074"/>
            <a:ext cx="12192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1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- 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98013D5-F73D-254D-93C6-BB3B430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512432"/>
            <a:ext cx="11387683" cy="467213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F8EBF8D-A12C-414B-9D1C-9D1644E8B7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1665" y="1421867"/>
            <a:ext cx="5521935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0892E1-9C4B-3A4C-A343-5842E2B2A2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87412" y="1421867"/>
            <a:ext cx="5521935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99D5F4-4936-DA41-AD08-19B0AF6DA85D}"/>
              </a:ext>
            </a:extLst>
          </p:cNvPr>
          <p:cNvSpPr/>
          <p:nvPr userDrawn="1"/>
        </p:nvSpPr>
        <p:spPr>
          <a:xfrm>
            <a:off x="0" y="6500191"/>
            <a:ext cx="12192000" cy="35780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B17926D-7EE6-6449-A22D-3E1E17AFA7CF}"/>
              </a:ext>
            </a:extLst>
          </p:cNvPr>
          <p:cNvSpPr txBox="1">
            <a:spLocks/>
          </p:cNvSpPr>
          <p:nvPr userDrawn="1"/>
        </p:nvSpPr>
        <p:spPr>
          <a:xfrm>
            <a:off x="6547899" y="6546507"/>
            <a:ext cx="5536399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dirty="0" err="1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perfecto.io</a:t>
            </a:r>
            <a:endParaRPr lang="en-US" sz="900" dirty="0">
              <a:solidFill>
                <a:schemeClr val="bg1">
                  <a:lumMod val="75000"/>
                </a:schemeClr>
              </a:solidFill>
              <a:latin typeface="+mn-lt"/>
              <a:ea typeface="Avenir Next" charset="0"/>
              <a:cs typeface="Avenir Next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270B07C-B7CE-FC40-BE20-073AD8C85CB3}"/>
              </a:ext>
            </a:extLst>
          </p:cNvPr>
          <p:cNvSpPr txBox="1">
            <a:spLocks/>
          </p:cNvSpPr>
          <p:nvPr userDrawn="1"/>
        </p:nvSpPr>
        <p:spPr>
          <a:xfrm>
            <a:off x="59634" y="6555732"/>
            <a:ext cx="5933662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D6DD8-E529-3D4C-A733-A30368C8924B}" type="slidenum">
              <a:rPr lang="en-US" sz="900" smtClean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  |  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 by Perforce © 2020 Perforce Software, Inc.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DFA95F-19D8-EF45-B655-183D7B623A2D}"/>
              </a:ext>
            </a:extLst>
          </p:cNvPr>
          <p:cNvSpPr/>
          <p:nvPr userDrawn="1"/>
        </p:nvSpPr>
        <p:spPr>
          <a:xfrm>
            <a:off x="0" y="6467074"/>
            <a:ext cx="12192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6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- 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98013D5-F73D-254D-93C6-BB3B430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512432"/>
            <a:ext cx="11387683" cy="467213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F8EBF8D-A12C-414B-9D1C-9D1644E8B7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3246" y="1421867"/>
            <a:ext cx="3544040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0892E1-9C4B-3A4C-A343-5842E2B2A2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43485" y="1421867"/>
            <a:ext cx="3544040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046C2FA3-0CB7-EC4D-B513-E1C5BBC76B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265307" y="1421867"/>
            <a:ext cx="3544040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2733A7-7072-5F4F-A309-FCD2DC2CC881}"/>
              </a:ext>
            </a:extLst>
          </p:cNvPr>
          <p:cNvSpPr/>
          <p:nvPr userDrawn="1"/>
        </p:nvSpPr>
        <p:spPr>
          <a:xfrm>
            <a:off x="0" y="6500191"/>
            <a:ext cx="12192000" cy="35780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E259DF4-CE67-524C-B40D-2AD982DE3990}"/>
              </a:ext>
            </a:extLst>
          </p:cNvPr>
          <p:cNvSpPr txBox="1">
            <a:spLocks/>
          </p:cNvSpPr>
          <p:nvPr userDrawn="1"/>
        </p:nvSpPr>
        <p:spPr>
          <a:xfrm>
            <a:off x="6547899" y="6546507"/>
            <a:ext cx="5536399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dirty="0" err="1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perfecto.io</a:t>
            </a:r>
            <a:endParaRPr lang="en-US" sz="900" dirty="0">
              <a:solidFill>
                <a:schemeClr val="bg1">
                  <a:lumMod val="75000"/>
                </a:schemeClr>
              </a:solidFill>
              <a:latin typeface="+mn-lt"/>
              <a:ea typeface="Avenir Next" charset="0"/>
              <a:cs typeface="Avenir Next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68C092F-41F9-F146-A17D-EA7AA3ABAA10}"/>
              </a:ext>
            </a:extLst>
          </p:cNvPr>
          <p:cNvSpPr txBox="1">
            <a:spLocks/>
          </p:cNvSpPr>
          <p:nvPr userDrawn="1"/>
        </p:nvSpPr>
        <p:spPr>
          <a:xfrm>
            <a:off x="59634" y="6555732"/>
            <a:ext cx="5933662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D6DD8-E529-3D4C-A733-A30368C8924B}" type="slidenum">
              <a:rPr lang="en-US" sz="900" smtClean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  |  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 by Perforce © 2020 Perforce Software, Inc.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5DDE94A-89F0-B04E-A9BE-793DB8D9EB80}"/>
              </a:ext>
            </a:extLst>
          </p:cNvPr>
          <p:cNvSpPr/>
          <p:nvPr userDrawn="1"/>
        </p:nvSpPr>
        <p:spPr>
          <a:xfrm>
            <a:off x="0" y="6467074"/>
            <a:ext cx="12192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71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74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54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5" r:id="rId3"/>
    <p:sldLayoutId id="2147483649" r:id="rId4"/>
    <p:sldLayoutId id="2147483654" r:id="rId5"/>
    <p:sldLayoutId id="214748365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qmetry.github.io/qaf/latest/locating_element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12652-B75D-6F43-8BC9-08F514BCB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Quantum &amp; working with Locators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048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25363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49680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E0E3F8E-5C73-204C-8B13-8A5EBBAB8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622518"/>
            <a:ext cx="11387683" cy="467213"/>
          </a:xfrm>
        </p:spPr>
        <p:txBody>
          <a:bodyPr/>
          <a:lstStyle/>
          <a:p>
            <a:pPr algn="ctr"/>
            <a:r>
              <a:rPr lang="en-US" dirty="0"/>
              <a:t>Agenda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7330E33-46D2-F047-8841-B7E77E154E86}"/>
              </a:ext>
            </a:extLst>
          </p:cNvPr>
          <p:cNvSpPr/>
          <p:nvPr/>
        </p:nvSpPr>
        <p:spPr>
          <a:xfrm>
            <a:off x="4652470" y="1862115"/>
            <a:ext cx="495758" cy="4957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97AA968-AAFB-9541-BC0B-B77F462D6A5D}"/>
              </a:ext>
            </a:extLst>
          </p:cNvPr>
          <p:cNvSpPr/>
          <p:nvPr/>
        </p:nvSpPr>
        <p:spPr>
          <a:xfrm>
            <a:off x="4652470" y="2606618"/>
            <a:ext cx="495758" cy="4957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085769F-7844-BB47-A513-EAD61EE011C3}"/>
              </a:ext>
            </a:extLst>
          </p:cNvPr>
          <p:cNvSpPr/>
          <p:nvPr/>
        </p:nvSpPr>
        <p:spPr>
          <a:xfrm>
            <a:off x="4652470" y="3351121"/>
            <a:ext cx="495758" cy="4957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D6B7F2-6FFD-BD47-BF9C-066814C7FDE6}"/>
              </a:ext>
            </a:extLst>
          </p:cNvPr>
          <p:cNvSpPr txBox="1"/>
          <p:nvPr/>
        </p:nvSpPr>
        <p:spPr>
          <a:xfrm>
            <a:off x="5268036" y="1890762"/>
            <a:ext cx="1830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Intro to Quantum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5B252C-78E7-5E40-8BA8-27E42EDD8919}"/>
              </a:ext>
            </a:extLst>
          </p:cNvPr>
          <p:cNvSpPr txBox="1"/>
          <p:nvPr/>
        </p:nvSpPr>
        <p:spPr>
          <a:xfrm>
            <a:off x="5268036" y="2606618"/>
            <a:ext cx="2279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Working with Locators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EEBE1F-2666-6C4E-AA4D-20897E3A8B8C}"/>
              </a:ext>
            </a:extLst>
          </p:cNvPr>
          <p:cNvSpPr txBox="1"/>
          <p:nvPr/>
        </p:nvSpPr>
        <p:spPr>
          <a:xfrm>
            <a:off x="5268036" y="3322474"/>
            <a:ext cx="1930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Defining test cases</a:t>
            </a:r>
          </a:p>
        </p:txBody>
      </p:sp>
    </p:spTree>
    <p:extLst>
      <p:ext uri="{BB962C8B-B14F-4D97-AF65-F5344CB8AC3E}">
        <p14:creationId xmlns:p14="http://schemas.microsoft.com/office/powerpoint/2010/main" val="46338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Quantum</a:t>
            </a:r>
          </a:p>
        </p:txBody>
      </p:sp>
    </p:spTree>
    <p:extLst>
      <p:ext uri="{BB962C8B-B14F-4D97-AF65-F5344CB8AC3E}">
        <p14:creationId xmlns:p14="http://schemas.microsoft.com/office/powerpoint/2010/main" val="25771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77ECC0-FA35-D449-A702-A48F966529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342900" fontAlgn="ctr">
              <a:spcBef>
                <a:spcPts val="0"/>
              </a:spcBef>
            </a:pPr>
            <a:r>
              <a:rPr lang="en-US" sz="2800" dirty="0">
                <a:effectLst/>
                <a:latin typeface="Calibri" panose="020F0502020204030204" pitchFamily="34" charset="0"/>
              </a:rPr>
              <a:t>Quantum is a Java framework created by Perfecto to provide an easy starting point for automation projects</a:t>
            </a:r>
          </a:p>
          <a:p>
            <a:pPr marL="342900" fontAlgn="ctr">
              <a:spcBef>
                <a:spcPts val="0"/>
              </a:spcBef>
            </a:pPr>
            <a:r>
              <a:rPr lang="en-US" sz="2800" dirty="0">
                <a:latin typeface="Calibri" panose="020F0502020204030204" pitchFamily="34" charset="0"/>
              </a:rPr>
              <a:t>Main features:</a:t>
            </a:r>
          </a:p>
          <a:p>
            <a:pPr marL="800100" lvl="1" fontAlgn="ctr">
              <a:spcBef>
                <a:spcPts val="0"/>
              </a:spcBef>
            </a:pPr>
            <a:r>
              <a:rPr lang="en-US" sz="2600" dirty="0">
                <a:latin typeface="Calibri" panose="020F0502020204030204" pitchFamily="34" charset="0"/>
              </a:rPr>
              <a:t>Built in integration with Perfecto </a:t>
            </a:r>
          </a:p>
          <a:p>
            <a:pPr marL="800100" lvl="1" fontAlgn="ctr">
              <a:spcBef>
                <a:spcPts val="0"/>
              </a:spcBef>
            </a:pPr>
            <a:r>
              <a:rPr lang="en-US" sz="2600" dirty="0">
                <a:latin typeface="Calibri" panose="020F0502020204030204" pitchFamily="34" charset="0"/>
              </a:rPr>
              <a:t>Execution from </a:t>
            </a:r>
            <a:r>
              <a:rPr lang="en-US" sz="2600" dirty="0" err="1">
                <a:latin typeface="Calibri" panose="020F0502020204030204" pitchFamily="34" charset="0"/>
              </a:rPr>
              <a:t>testNG</a:t>
            </a:r>
            <a:r>
              <a:rPr lang="en-US" sz="2600" dirty="0">
                <a:latin typeface="Calibri" panose="020F0502020204030204" pitchFamily="34" charset="0"/>
              </a:rPr>
              <a:t> – simple connection to CI </a:t>
            </a:r>
          </a:p>
          <a:p>
            <a:pPr marL="800100" lvl="1" fontAlgn="ctr">
              <a:spcBef>
                <a:spcPts val="0"/>
              </a:spcBef>
            </a:pPr>
            <a:r>
              <a:rPr lang="en-US" sz="2600" dirty="0">
                <a:latin typeface="Calibri" panose="020F0502020204030204" pitchFamily="34" charset="0"/>
              </a:rPr>
              <a:t>Includes Cucumber BDD for writing steps</a:t>
            </a:r>
          </a:p>
          <a:p>
            <a:pPr marL="800100" lvl="1" fontAlgn="ctr">
              <a:spcBef>
                <a:spcPts val="0"/>
              </a:spcBef>
            </a:pPr>
            <a:r>
              <a:rPr lang="en-US" sz="2600" dirty="0">
                <a:latin typeface="Calibri" panose="020F0502020204030204" pitchFamily="34" charset="0"/>
              </a:rPr>
              <a:t>Locators can be defined per platform and stored in property files outside the test</a:t>
            </a:r>
          </a:p>
          <a:p>
            <a:pPr marL="800100" lvl="1" fontAlgn="ctr">
              <a:spcBef>
                <a:spcPts val="0"/>
              </a:spcBef>
            </a:pPr>
            <a:r>
              <a:rPr lang="en-US" sz="2600" dirty="0">
                <a:latin typeface="Calibri" panose="020F0502020204030204" pitchFamily="34" charset="0"/>
              </a:rPr>
              <a:t>Built in support for external test data </a:t>
            </a:r>
          </a:p>
          <a:p>
            <a:pPr marL="342900" fontAlgn="ctr">
              <a:spcBef>
                <a:spcPts val="0"/>
              </a:spcBef>
            </a:pPr>
            <a:r>
              <a:rPr lang="en-US" sz="2800" dirty="0">
                <a:latin typeface="Calibri" panose="020F0502020204030204" pitchFamily="34" charset="0"/>
              </a:rPr>
              <a:t>Quantum is updated periodically by Perfecto </a:t>
            </a:r>
          </a:p>
          <a:p>
            <a:pPr marL="342900" fontAlgn="ctr">
              <a:spcBef>
                <a:spcPts val="0"/>
              </a:spcBef>
            </a:pPr>
            <a:endParaRPr lang="en-US" sz="2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EBC325-D95A-1E42-BC24-A317ECCA9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Quantum?</a:t>
            </a:r>
          </a:p>
        </p:txBody>
      </p:sp>
      <p:sp>
        <p:nvSpPr>
          <p:cNvPr id="2" name="AutoShape 2" descr="What Is Version Control? | Free Version Control Software | Perforce">
            <a:extLst>
              <a:ext uri="{FF2B5EF4-FFF2-40B4-BE49-F238E27FC236}">
                <a16:creationId xmlns:a16="http://schemas.microsoft.com/office/drawing/2014/main" id="{30142813-DE90-4B4C-A841-40DB79B986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98426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Locators</a:t>
            </a:r>
          </a:p>
        </p:txBody>
      </p:sp>
    </p:spTree>
    <p:extLst>
      <p:ext uri="{BB962C8B-B14F-4D97-AF65-F5344CB8AC3E}">
        <p14:creationId xmlns:p14="http://schemas.microsoft.com/office/powerpoint/2010/main" val="2613487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77ECC0-FA35-D449-A702-A48F966529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800" dirty="0"/>
              <a:t>Automation testing is application interactions.</a:t>
            </a:r>
          </a:p>
          <a:p>
            <a:r>
              <a:rPr lang="en-US" sz="2800" dirty="0"/>
              <a:t>We want to click, enter data, submit forms, validate fields etc. </a:t>
            </a:r>
          </a:p>
          <a:p>
            <a:r>
              <a:rPr lang="en-US" sz="2800" dirty="0"/>
              <a:t>To do this we must identify the app element we want to work with e.g. username field. </a:t>
            </a:r>
          </a:p>
          <a:p>
            <a:r>
              <a:rPr lang="en-US" sz="2800" dirty="0"/>
              <a:t>The app provides an XHTML which contains all the elements</a:t>
            </a:r>
          </a:p>
          <a:p>
            <a:r>
              <a:rPr lang="en-US" sz="2800" dirty="0"/>
              <a:t>The tester defines an XPath (or similar) statement which identifies a unique element. </a:t>
            </a:r>
          </a:p>
          <a:p>
            <a:r>
              <a:rPr lang="en-US" sz="2800" dirty="0"/>
              <a:t>Once the element is identified we can choose which action to perform </a:t>
            </a:r>
            <a:endParaRPr lang="en-US" sz="26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EBC325-D95A-1E42-BC24-A317ECCA9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Interaction with applications</a:t>
            </a:r>
          </a:p>
        </p:txBody>
      </p:sp>
    </p:spTree>
    <p:extLst>
      <p:ext uri="{BB962C8B-B14F-4D97-AF65-F5344CB8AC3E}">
        <p14:creationId xmlns:p14="http://schemas.microsoft.com/office/powerpoint/2010/main" val="1571360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77ECC0-FA35-D449-A702-A48F966529D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ln>
            <a:noFill/>
          </a:ln>
        </p:spPr>
        <p:txBody>
          <a:bodyPr/>
          <a:lstStyle/>
          <a:p>
            <a:r>
              <a:rPr lang="en-US" sz="2800" dirty="0"/>
              <a:t>Now that we have defined our object, we need to enter it into Quantum</a:t>
            </a:r>
          </a:p>
          <a:p>
            <a:r>
              <a:rPr lang="en-US" sz="2800" dirty="0"/>
              <a:t>Objects are defined in property files </a:t>
            </a:r>
          </a:p>
          <a:p>
            <a:pPr marL="0" indent="0">
              <a:buNone/>
            </a:pPr>
            <a:r>
              <a:rPr lang="en-US" sz="2000" b="1" dirty="0" err="1">
                <a:solidFill>
                  <a:srgbClr val="7030A0"/>
                </a:solidFill>
              </a:rPr>
              <a:t>objectName</a:t>
            </a:r>
            <a:r>
              <a:rPr lang="en-US" sz="2000" b="1" dirty="0"/>
              <a:t>=</a:t>
            </a:r>
            <a:r>
              <a:rPr lang="en-US" sz="2000" b="1" dirty="0">
                <a:solidFill>
                  <a:srgbClr val="AB7942"/>
                </a:solidFill>
              </a:rPr>
              <a:t>method</a:t>
            </a:r>
            <a:r>
              <a:rPr lang="en-US" sz="2000" b="1" dirty="0"/>
              <a:t>=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statement </a:t>
            </a:r>
          </a:p>
          <a:p>
            <a:pPr marL="0" indent="0">
              <a:buNone/>
            </a:pPr>
            <a:r>
              <a:rPr lang="en-US" sz="2000" b="1" dirty="0"/>
              <a:t>E.g. </a:t>
            </a:r>
          </a:p>
          <a:p>
            <a:pPr marL="0" indent="0">
              <a:buNone/>
            </a:pPr>
            <a:r>
              <a:rPr lang="en-US" sz="2000" b="1" dirty="0" err="1">
                <a:solidFill>
                  <a:srgbClr val="7030A0"/>
                </a:solidFill>
              </a:rPr>
              <a:t>wiki.search</a:t>
            </a:r>
            <a:r>
              <a:rPr lang="en-US" sz="2000" b="1" dirty="0"/>
              <a:t>=</a:t>
            </a:r>
            <a:r>
              <a:rPr lang="en-US" sz="2000" b="1" dirty="0" err="1">
                <a:solidFill>
                  <a:srgbClr val="AB7942"/>
                </a:solidFill>
              </a:rPr>
              <a:t>xpath</a:t>
            </a:r>
            <a:r>
              <a:rPr lang="en-US" sz="2000" b="1" dirty="0"/>
              <a:t>=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//*[@id='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</a:rPr>
              <a:t>searchInput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’]</a:t>
            </a:r>
          </a:p>
          <a:p>
            <a:pPr marL="0" indent="0">
              <a:buNone/>
            </a:pP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hlinkClick r:id="rId3"/>
              </a:rPr>
              <a:t>https://qmetry.github.io/qaf/latest/locating_elements.html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EBC325-D95A-1E42-BC24-A317ECCA9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Locators inside Quantum</a:t>
            </a:r>
          </a:p>
        </p:txBody>
      </p:sp>
    </p:spTree>
    <p:extLst>
      <p:ext uri="{BB962C8B-B14F-4D97-AF65-F5344CB8AC3E}">
        <p14:creationId xmlns:p14="http://schemas.microsoft.com/office/powerpoint/2010/main" val="2818164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77ECC0-FA35-D449-A702-A48F966529D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Property files are located in the common folder and per platform. </a:t>
            </a:r>
          </a:p>
          <a:p>
            <a:r>
              <a:rPr lang="en-US" sz="2800" dirty="0"/>
              <a:t>Native apps contain unique objects per platform, and objects need to be identified per platform.</a:t>
            </a:r>
          </a:p>
          <a:p>
            <a:r>
              <a:rPr lang="en-US" sz="2800" dirty="0"/>
              <a:t>Website can have common locators across platforms</a:t>
            </a:r>
          </a:p>
          <a:p>
            <a:pPr lvl="1"/>
            <a:r>
              <a:rPr lang="en-US" sz="2800" dirty="0"/>
              <a:t>This depends on how the website was written. </a:t>
            </a:r>
          </a:p>
          <a:p>
            <a:r>
              <a:rPr lang="en-US" sz="2800" dirty="0"/>
              <a:t>Multiple property files can be added to Quantum. Object names must be unique per platform</a:t>
            </a:r>
          </a:p>
          <a:p>
            <a:r>
              <a:rPr lang="en-US" sz="2800" dirty="0"/>
              <a:t>Quantum automatically identifies the device type and locates the correct object when running on a device. </a:t>
            </a:r>
          </a:p>
          <a:p>
            <a:pPr marL="0" indent="0">
              <a:buNone/>
            </a:pP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EBC325-D95A-1E42-BC24-A317ECCA9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Locators inside Quantum Continued</a:t>
            </a:r>
          </a:p>
        </p:txBody>
      </p:sp>
    </p:spTree>
    <p:extLst>
      <p:ext uri="{BB962C8B-B14F-4D97-AF65-F5344CB8AC3E}">
        <p14:creationId xmlns:p14="http://schemas.microsoft.com/office/powerpoint/2010/main" val="3535484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77ECC0-FA35-D449-A702-A48F966529D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/>
              <a:t>View the 02wikipediaLocator scenario</a:t>
            </a:r>
          </a:p>
          <a:p>
            <a:pPr lvl="1"/>
            <a:r>
              <a:rPr lang="en-US" sz="2600" dirty="0"/>
              <a:t>Objects are defined in property file</a:t>
            </a:r>
          </a:p>
          <a:p>
            <a:pPr lvl="1"/>
            <a:r>
              <a:rPr lang="en-US" sz="2600" dirty="0"/>
              <a:t>Object name referred to from the code </a:t>
            </a:r>
          </a:p>
          <a:p>
            <a:pPr marL="0" indent="0">
              <a:buNone/>
            </a:pP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EBC325-D95A-1E42-BC24-A317ECCA9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Viewing a sample</a:t>
            </a:r>
          </a:p>
        </p:txBody>
      </p:sp>
    </p:spTree>
    <p:extLst>
      <p:ext uri="{BB962C8B-B14F-4D97-AF65-F5344CB8AC3E}">
        <p14:creationId xmlns:p14="http://schemas.microsoft.com/office/powerpoint/2010/main" val="2130093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fect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2BC41"/>
      </a:accent1>
      <a:accent2>
        <a:srgbClr val="0086BF"/>
      </a:accent2>
      <a:accent3>
        <a:srgbClr val="BBC592"/>
      </a:accent3>
      <a:accent4>
        <a:srgbClr val="415563"/>
      </a:accent4>
      <a:accent5>
        <a:srgbClr val="009638"/>
      </a:accent5>
      <a:accent6>
        <a:srgbClr val="93B7BB"/>
      </a:accent6>
      <a:hlink>
        <a:srgbClr val="82BC41"/>
      </a:hlink>
      <a:folHlink>
        <a:srgbClr val="B6B8B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2224</TotalTime>
  <Words>349</Words>
  <Application>Microsoft Macintosh PowerPoint</Application>
  <PresentationFormat>Widescreen</PresentationFormat>
  <Paragraphs>52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Introducing Quantum &amp; working with Locators  </vt:lpstr>
      <vt:lpstr>Agenda</vt:lpstr>
      <vt:lpstr>Intro to Quantum</vt:lpstr>
      <vt:lpstr>What is Quantum?</vt:lpstr>
      <vt:lpstr>Working with Locators</vt:lpstr>
      <vt:lpstr>Interaction with applications</vt:lpstr>
      <vt:lpstr>Locators inside Quantum</vt:lpstr>
      <vt:lpstr>Locators inside Quantum Continued</vt:lpstr>
      <vt:lpstr>Viewing a sample</vt:lpstr>
      <vt:lpstr>Questions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Kirsh</dc:creator>
  <cp:lastModifiedBy>Genesis Thomas</cp:lastModifiedBy>
  <cp:revision>54</cp:revision>
  <dcterms:created xsi:type="dcterms:W3CDTF">2019-03-01T15:15:54Z</dcterms:created>
  <dcterms:modified xsi:type="dcterms:W3CDTF">2023-04-11T13:46:04Z</dcterms:modified>
</cp:coreProperties>
</file>